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487" r:id="rId5"/>
    <p:sldId id="473" r:id="rId6"/>
    <p:sldId id="442" r:id="rId7"/>
    <p:sldId id="465" r:id="rId8"/>
    <p:sldId id="480" r:id="rId9"/>
    <p:sldId id="481" r:id="rId10"/>
    <p:sldId id="482" r:id="rId11"/>
  </p:sldIdLst>
  <p:sldSz cx="9144000" cy="6858000" type="screen4x3"/>
  <p:notesSz cx="9926638" cy="679767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A4B"/>
    <a:srgbClr val="F2EA67"/>
    <a:srgbClr val="69663B"/>
    <a:srgbClr val="C1AF7D"/>
    <a:srgbClr val="716859"/>
    <a:srgbClr val="8E8C40"/>
    <a:srgbClr val="8A774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5" autoAdjust="0"/>
    <p:restoredTop sz="94729" autoAdjust="0"/>
  </p:normalViewPr>
  <p:slideViewPr>
    <p:cSldViewPr>
      <p:cViewPr varScale="1">
        <p:scale>
          <a:sx n="41" d="100"/>
          <a:sy n="41" d="100"/>
        </p:scale>
        <p:origin x="16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-2394" y="-102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C8CB9B-75DB-4B88-9DFF-24CF4A843A45}" type="datetimeFigureOut">
              <a:rPr lang="fr-FR"/>
              <a:pPr>
                <a:defRPr/>
              </a:pPr>
              <a:t>01/12/2020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407AF1-A1AE-49CC-8DAE-01C4610367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29CF69-2E0D-495C-AD58-45C0E2F48CE9}" type="datetimeFigureOut">
              <a:rPr lang="fr-FR"/>
              <a:pPr>
                <a:defRPr/>
              </a:pPr>
              <a:t>01/12/2020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0613A1-5AAE-4FE4-9171-E678ADFBA2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6A645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 b="0" i="0">
                <a:solidFill>
                  <a:srgbClr val="7778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8587-AFD7-4FD8-B7C9-9FC84E3DFF9B}" type="datetimeFigureOut">
              <a:rPr lang="en-US"/>
              <a:pPr>
                <a:defRPr/>
              </a:pPr>
              <a:t>12/1/2020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32FC-4CE3-4D10-A628-F7C3CE2215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15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6A645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253BB-D2AB-4D3B-B4D4-D8879586E63D}" type="datetimeFigureOut">
              <a:rPr lang="en-US"/>
              <a:pPr>
                <a:defRPr/>
              </a:pPr>
              <a:t>12/1/2020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590F-C82E-45F3-A0E0-5F05055EC0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521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0A00-6169-497C-B0E0-B1B4D47A5310}" type="datetimeFigureOut">
              <a:rPr lang="en-US"/>
              <a:pPr>
                <a:defRPr/>
              </a:pPr>
              <a:t>12/1/2020</a:t>
            </a:fld>
            <a:endParaRPr lang="en-US"/>
          </a:p>
        </p:txBody>
      </p:sp>
      <p:sp>
        <p:nvSpPr>
          <p:cNvPr id="3" name="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3FF3-2188-4469-84E2-933201E7CD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925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1463675" y="293688"/>
            <a:ext cx="6216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fr-FR" altLang="fr-FR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2108200" y="2987675"/>
            <a:ext cx="49276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fr-FR" altLang="fr-FR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18642A-B397-4918-8007-93BF1996E2DE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23ACD4-8693-43FE-AEEC-B686B66A41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71600" y="6608763"/>
            <a:ext cx="6629400" cy="554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F4A4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altLang="fr-FR"/>
              <a:t>CIRFA d’Evreux– 40 rue Saint Sauveur  – 02.32.31.99.50</a:t>
            </a:r>
          </a:p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563" y="0"/>
            <a:ext cx="543083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126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8238" y="-495300"/>
            <a:ext cx="11420476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9144000"/>
              <a:gd name="T1" fmla="*/ 6858000 h 6858000"/>
              <a:gd name="T2" fmla="*/ 9144000 w 9144000"/>
              <a:gd name="T3" fmla="*/ 6858000 h 6858000"/>
              <a:gd name="T4" fmla="*/ 9144000 w 9144000"/>
              <a:gd name="T5" fmla="*/ 0 h 6858000"/>
              <a:gd name="T6" fmla="*/ 0 w 9144000"/>
              <a:gd name="T7" fmla="*/ 0 h 6858000"/>
              <a:gd name="T8" fmla="*/ 0 w 91440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E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8438" name="ZoneTexte 6"/>
          <p:cNvSpPr txBox="1">
            <a:spLocks noChangeArrowheads="1"/>
          </p:cNvSpPr>
          <p:nvPr/>
        </p:nvSpPr>
        <p:spPr bwMode="auto">
          <a:xfrm>
            <a:off x="890588" y="228600"/>
            <a:ext cx="7377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2000" spc="-150" dirty="0">
                <a:solidFill>
                  <a:srgbClr val="716859"/>
                </a:solidFill>
                <a:latin typeface="Arial Black" pitchFamily="34" charset="0"/>
              </a:rPr>
              <a:t>LES CONDITIONS D’ENGAGEMENT</a:t>
            </a:r>
            <a:endParaRPr lang="fr-FR" altLang="fr-FR" sz="2000" dirty="0">
              <a:solidFill>
                <a:srgbClr val="F2EA67"/>
              </a:solidFill>
              <a:latin typeface="Arial Black" pitchFamily="34" charset="0"/>
            </a:endParaRPr>
          </a:p>
        </p:txBody>
      </p:sp>
      <p:grpSp>
        <p:nvGrpSpPr>
          <p:cNvPr id="12292" name="Groupe 1"/>
          <p:cNvGrpSpPr>
            <a:grpSpLocks/>
          </p:cNvGrpSpPr>
          <p:nvPr/>
        </p:nvGrpSpPr>
        <p:grpSpPr bwMode="auto">
          <a:xfrm>
            <a:off x="468313" y="1341438"/>
            <a:ext cx="8351837" cy="5106987"/>
            <a:chOff x="611560" y="1340768"/>
            <a:chExt cx="8352927" cy="5107855"/>
          </a:xfrm>
        </p:grpSpPr>
        <p:sp>
          <p:nvSpPr>
            <p:cNvPr id="8" name="Rectangle à coins arrondis 7"/>
            <p:cNvSpPr/>
            <p:nvPr/>
          </p:nvSpPr>
          <p:spPr bwMode="auto">
            <a:xfrm>
              <a:off x="2732737" y="1343944"/>
              <a:ext cx="1373366" cy="427110"/>
            </a:xfrm>
            <a:prstGeom prst="roundRect">
              <a:avLst/>
            </a:prstGeom>
            <a:solidFill>
              <a:srgbClr val="8A7742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EVAT</a:t>
              </a:r>
            </a:p>
          </p:txBody>
        </p:sp>
        <p:sp>
          <p:nvSpPr>
            <p:cNvPr id="9" name="Rectangle à coins arrondis 8"/>
            <p:cNvSpPr/>
            <p:nvPr/>
          </p:nvSpPr>
          <p:spPr bwMode="auto">
            <a:xfrm>
              <a:off x="621086" y="1340768"/>
              <a:ext cx="1373366" cy="427110"/>
            </a:xfrm>
            <a:prstGeom prst="roundRect">
              <a:avLst/>
            </a:prstGeom>
            <a:solidFill>
              <a:srgbClr val="8A7742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VDAT</a:t>
              </a:r>
            </a:p>
          </p:txBody>
        </p:sp>
        <p:sp>
          <p:nvSpPr>
            <p:cNvPr id="10" name="Rectangle à coins arrondis 9"/>
            <p:cNvSpPr/>
            <p:nvPr/>
          </p:nvSpPr>
          <p:spPr bwMode="auto">
            <a:xfrm>
              <a:off x="4844387" y="1340768"/>
              <a:ext cx="1671855" cy="427110"/>
            </a:xfrm>
            <a:prstGeom prst="roundRect">
              <a:avLst/>
            </a:prstGeom>
            <a:solidFill>
              <a:srgbClr val="8A7742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SOUS-OFFICIER</a:t>
              </a:r>
            </a:p>
          </p:txBody>
        </p:sp>
        <p:sp>
          <p:nvSpPr>
            <p:cNvPr id="11" name="Rectangle à coins arrondis 10"/>
            <p:cNvSpPr/>
            <p:nvPr/>
          </p:nvSpPr>
          <p:spPr bwMode="auto">
            <a:xfrm>
              <a:off x="7276755" y="1343944"/>
              <a:ext cx="1687732" cy="427110"/>
            </a:xfrm>
            <a:prstGeom prst="roundRect">
              <a:avLst/>
            </a:prstGeom>
            <a:solidFill>
              <a:srgbClr val="8A774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OFFICIER</a:t>
              </a:r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1024364" y="2006043"/>
              <a:ext cx="527119" cy="427111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Flèche vers le bas 12"/>
            <p:cNvSpPr/>
            <p:nvPr/>
          </p:nvSpPr>
          <p:spPr>
            <a:xfrm>
              <a:off x="3156654" y="2006043"/>
              <a:ext cx="525532" cy="427111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5392146" y="2006043"/>
              <a:ext cx="528707" cy="427111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Flèche vers le bas 14"/>
            <p:cNvSpPr/>
            <p:nvPr/>
          </p:nvSpPr>
          <p:spPr>
            <a:xfrm>
              <a:off x="7802285" y="2006043"/>
              <a:ext cx="528707" cy="427111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Rectangle à coins arrondis 15"/>
            <p:cNvSpPr/>
            <p:nvPr/>
          </p:nvSpPr>
          <p:spPr bwMode="auto">
            <a:xfrm>
              <a:off x="621086" y="3342945"/>
              <a:ext cx="3485017" cy="427111"/>
            </a:xfrm>
            <a:prstGeom prst="roundRect">
              <a:avLst/>
            </a:prstGeom>
            <a:solidFill>
              <a:srgbClr val="69663B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CAP à BAC et plus</a:t>
              </a:r>
            </a:p>
          </p:txBody>
        </p:sp>
        <p:sp>
          <p:nvSpPr>
            <p:cNvPr id="17" name="Rectangle à coins arrondis 16"/>
            <p:cNvSpPr/>
            <p:nvPr/>
          </p:nvSpPr>
          <p:spPr bwMode="auto">
            <a:xfrm>
              <a:off x="621086" y="2628449"/>
              <a:ext cx="1655978" cy="428698"/>
            </a:xfrm>
            <a:prstGeom prst="roundRect">
              <a:avLst/>
            </a:prstGeom>
            <a:solidFill>
              <a:srgbClr val="8E8C40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18 &lt; &lt; 26 ANS</a:t>
              </a:r>
            </a:p>
          </p:txBody>
        </p:sp>
        <p:sp>
          <p:nvSpPr>
            <p:cNvPr id="18" name="Rectangle à coins arrondis 17"/>
            <p:cNvSpPr/>
            <p:nvPr/>
          </p:nvSpPr>
          <p:spPr bwMode="auto">
            <a:xfrm>
              <a:off x="2472353" y="2623686"/>
              <a:ext cx="1786170" cy="427110"/>
            </a:xfrm>
            <a:prstGeom prst="roundRect">
              <a:avLst/>
            </a:prstGeom>
            <a:solidFill>
              <a:srgbClr val="8E8C40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17,5 &lt; &lt;30 ANS</a:t>
              </a:r>
            </a:p>
          </p:txBody>
        </p:sp>
        <p:sp>
          <p:nvSpPr>
            <p:cNvPr id="19" name="Rectangle à coins arrondis 18"/>
            <p:cNvSpPr/>
            <p:nvPr/>
          </p:nvSpPr>
          <p:spPr bwMode="auto">
            <a:xfrm>
              <a:off x="7154501" y="2628449"/>
              <a:ext cx="1600409" cy="428698"/>
            </a:xfrm>
            <a:prstGeom prst="roundRect">
              <a:avLst/>
            </a:prstGeom>
            <a:solidFill>
              <a:srgbClr val="8E8C4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18 &lt; &lt; 32 ANS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à coins arrondis 19"/>
            <p:cNvSpPr/>
            <p:nvPr/>
          </p:nvSpPr>
          <p:spPr bwMode="auto">
            <a:xfrm>
              <a:off x="4971404" y="2628449"/>
              <a:ext cx="1649627" cy="428698"/>
            </a:xfrm>
            <a:prstGeom prst="roundRect">
              <a:avLst/>
            </a:prstGeom>
            <a:solidFill>
              <a:srgbClr val="8E8C4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17,5&lt; &lt; 29 ANS</a:t>
              </a:r>
            </a:p>
          </p:txBody>
        </p:sp>
        <p:sp>
          <p:nvSpPr>
            <p:cNvPr id="21" name="Rectangle à coins arrondis 20"/>
            <p:cNvSpPr/>
            <p:nvPr/>
          </p:nvSpPr>
          <p:spPr bwMode="auto">
            <a:xfrm>
              <a:off x="5003158" y="3342945"/>
              <a:ext cx="1373366" cy="427111"/>
            </a:xfrm>
            <a:prstGeom prst="roundRect">
              <a:avLst/>
            </a:prstGeom>
            <a:solidFill>
              <a:srgbClr val="69663B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BAC et plus</a:t>
              </a:r>
            </a:p>
          </p:txBody>
        </p:sp>
        <p:sp>
          <p:nvSpPr>
            <p:cNvPr id="22" name="Rectangle à coins arrondis 21"/>
            <p:cNvSpPr/>
            <p:nvPr/>
          </p:nvSpPr>
          <p:spPr bwMode="auto">
            <a:xfrm>
              <a:off x="7381543" y="3342945"/>
              <a:ext cx="1373366" cy="427111"/>
            </a:xfrm>
            <a:prstGeom prst="roundRect">
              <a:avLst/>
            </a:prstGeom>
            <a:solidFill>
              <a:srgbClr val="69663B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BAC à</a:t>
              </a:r>
            </a:p>
            <a:p>
              <a:pPr algn="ctr">
                <a:defRPr/>
              </a:pPr>
              <a:r>
                <a:rPr lang="fr-FR" sz="1400" b="1" dirty="0">
                  <a:solidFill>
                    <a:schemeClr val="bg1"/>
                  </a:solidFill>
                </a:rPr>
                <a:t>BAC +5</a:t>
              </a:r>
            </a:p>
          </p:txBody>
        </p:sp>
        <p:sp>
          <p:nvSpPr>
            <p:cNvPr id="23" name="Rectangle à coins arrondis 22"/>
            <p:cNvSpPr/>
            <p:nvPr/>
          </p:nvSpPr>
          <p:spPr bwMode="auto">
            <a:xfrm>
              <a:off x="621086" y="4097136"/>
              <a:ext cx="8133823" cy="42711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ETRE DE NATIONALITÉ FRANCAISE</a:t>
              </a:r>
            </a:p>
          </p:txBody>
        </p:sp>
        <p:sp>
          <p:nvSpPr>
            <p:cNvPr id="24" name="Rectangle à coins arrondis 23"/>
            <p:cNvSpPr/>
            <p:nvPr/>
          </p:nvSpPr>
          <p:spPr bwMode="auto">
            <a:xfrm>
              <a:off x="621086" y="4725893"/>
              <a:ext cx="8133823" cy="42711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RECENSEMENT ET JDC</a:t>
              </a:r>
            </a:p>
          </p:txBody>
        </p:sp>
        <p:sp>
          <p:nvSpPr>
            <p:cNvPr id="25" name="Rectangle à coins arrondis 24"/>
            <p:cNvSpPr/>
            <p:nvPr/>
          </p:nvSpPr>
          <p:spPr bwMode="auto">
            <a:xfrm>
              <a:off x="621086" y="5373703"/>
              <a:ext cx="8133823" cy="42711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APTE MÉDICALEMENT</a:t>
              </a:r>
            </a:p>
          </p:txBody>
        </p:sp>
        <p:sp>
          <p:nvSpPr>
            <p:cNvPr id="26" name="Rectangle à coins arrondis 25"/>
            <p:cNvSpPr/>
            <p:nvPr/>
          </p:nvSpPr>
          <p:spPr bwMode="auto">
            <a:xfrm>
              <a:off x="611560" y="6021513"/>
              <a:ext cx="8133823" cy="42711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/>
                <a:t>NE PAS AVOIR EU DE CONDAMNATION AYANT ENTRAINÉ LA PERTE DES DROITS CIVIQUES</a:t>
              </a:r>
            </a:p>
          </p:txBody>
        </p:sp>
      </p:grpSp>
      <p:sp>
        <p:nvSpPr>
          <p:cNvPr id="12293" name="object 15"/>
          <p:cNvSpPr>
            <a:spLocks/>
          </p:cNvSpPr>
          <p:nvPr/>
        </p:nvSpPr>
        <p:spPr bwMode="auto">
          <a:xfrm>
            <a:off x="3235325" y="582613"/>
            <a:ext cx="2616200" cy="92075"/>
          </a:xfrm>
          <a:custGeom>
            <a:avLst/>
            <a:gdLst>
              <a:gd name="T0" fmla="*/ 0 w 2616200"/>
              <a:gd name="T1" fmla="*/ 0 h 90169"/>
              <a:gd name="T2" fmla="*/ 1229626 w 2616200"/>
              <a:gd name="T3" fmla="*/ 0 h 90169"/>
              <a:gd name="T4" fmla="*/ 1309712 w 2616200"/>
              <a:gd name="T5" fmla="*/ 165203 h 90169"/>
              <a:gd name="T6" fmla="*/ 1389799 w 2616200"/>
              <a:gd name="T7" fmla="*/ 0 h 90169"/>
              <a:gd name="T8" fmla="*/ 2615996 w 2616200"/>
              <a:gd name="T9" fmla="*/ 0 h 90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16200" h="90169">
                <a:moveTo>
                  <a:pt x="0" y="0"/>
                </a:moveTo>
                <a:lnTo>
                  <a:pt x="1229626" y="0"/>
                </a:lnTo>
                <a:lnTo>
                  <a:pt x="1309712" y="89725"/>
                </a:lnTo>
                <a:lnTo>
                  <a:pt x="1389799" y="0"/>
                </a:lnTo>
                <a:lnTo>
                  <a:pt x="2615996" y="0"/>
                </a:lnTo>
              </a:path>
            </a:pathLst>
          </a:custGeom>
          <a:noFill/>
          <a:ln w="12700">
            <a:solidFill>
              <a:srgbClr val="6A6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9144000"/>
              <a:gd name="T1" fmla="*/ 6858000 h 6858000"/>
              <a:gd name="T2" fmla="*/ 9144000 w 9144000"/>
              <a:gd name="T3" fmla="*/ 6858000 h 6858000"/>
              <a:gd name="T4" fmla="*/ 9144000 w 9144000"/>
              <a:gd name="T5" fmla="*/ 0 h 6858000"/>
              <a:gd name="T6" fmla="*/ 0 w 9144000"/>
              <a:gd name="T7" fmla="*/ 0 h 6858000"/>
              <a:gd name="T8" fmla="*/ 0 w 91440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E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363" name="object 3"/>
          <p:cNvSpPr txBox="1">
            <a:spLocks/>
          </p:cNvSpPr>
          <p:nvPr/>
        </p:nvSpPr>
        <p:spPr bwMode="auto">
          <a:xfrm>
            <a:off x="1371600" y="706438"/>
            <a:ext cx="6216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200" b="1">
                <a:solidFill>
                  <a:srgbClr val="6A6458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 Black" panose="020B0A04020102020204" pitchFamily="34" charset="0"/>
              </a:rPr>
              <a:t>( 2 jours et 2 nuits à VINCENNES )</a:t>
            </a:r>
          </a:p>
        </p:txBody>
      </p:sp>
      <p:grpSp>
        <p:nvGrpSpPr>
          <p:cNvPr id="15364" name="Groupe 8"/>
          <p:cNvGrpSpPr>
            <a:grpSpLocks/>
          </p:cNvGrpSpPr>
          <p:nvPr/>
        </p:nvGrpSpPr>
        <p:grpSpPr bwMode="auto">
          <a:xfrm>
            <a:off x="-152400" y="1065213"/>
            <a:ext cx="9282113" cy="5792787"/>
            <a:chOff x="-471492" y="800535"/>
            <a:chExt cx="9282725" cy="5792345"/>
          </a:xfrm>
        </p:grpSpPr>
        <p:sp>
          <p:nvSpPr>
            <p:cNvPr id="25" name="ZoneTexte 4"/>
            <p:cNvSpPr txBox="1">
              <a:spLocks noChangeArrowheads="1"/>
            </p:cNvSpPr>
            <p:nvPr/>
          </p:nvSpPr>
          <p:spPr bwMode="auto">
            <a:xfrm>
              <a:off x="4862860" y="800535"/>
              <a:ext cx="3186323" cy="1754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0">
                <a:defRPr/>
              </a:pPr>
              <a:r>
                <a:rPr lang="fr-FR" altLang="fr-FR" sz="1200" dirty="0">
                  <a:solidFill>
                    <a:prstClr val="black"/>
                  </a:solidFill>
                  <a:cs typeface="Arial" charset="0"/>
                </a:rPr>
                <a:t>                 </a:t>
              </a:r>
              <a:r>
                <a:rPr lang="fr-FR" altLang="fr-FR" sz="1200" b="1" dirty="0">
                  <a:solidFill>
                    <a:srgbClr val="8A7742"/>
                  </a:solidFill>
                  <a:cs typeface="Arial" charset="0"/>
                </a:rPr>
                <a:t>BILAN MÉDICAL</a:t>
              </a:r>
            </a:p>
            <a:p>
              <a:pPr marL="0" indent="0">
                <a:defRPr/>
              </a:pPr>
              <a:endParaRPr lang="fr-FR" altLang="fr-FR" sz="1200" b="1" dirty="0">
                <a:solidFill>
                  <a:prstClr val="black"/>
                </a:solidFill>
                <a:cs typeface="Arial" charset="0"/>
              </a:endParaRPr>
            </a:p>
            <a:p>
              <a:pPr>
                <a:buFontTx/>
                <a:buChar char="-"/>
                <a:defRPr/>
              </a:pPr>
              <a:r>
                <a:rPr lang="fr-FR" altLang="fr-FR" sz="1200" dirty="0">
                  <a:solidFill>
                    <a:srgbClr val="3F4A4B"/>
                  </a:solidFill>
                  <a:cs typeface="Arial" charset="0"/>
                </a:rPr>
                <a:t>Carnet de santé</a:t>
              </a:r>
            </a:p>
            <a:p>
              <a:pPr>
                <a:buFontTx/>
                <a:buChar char="-"/>
                <a:defRPr/>
              </a:pPr>
              <a:r>
                <a:rPr lang="fr-FR" altLang="fr-FR" sz="1200" dirty="0">
                  <a:solidFill>
                    <a:srgbClr val="3F4A4B"/>
                  </a:solidFill>
                  <a:cs typeface="Arial" charset="0"/>
                </a:rPr>
                <a:t>(Dossier médical pour ultérieur)</a:t>
              </a:r>
            </a:p>
            <a:p>
              <a:pPr>
                <a:buFontTx/>
                <a:buChar char="-"/>
                <a:defRPr/>
              </a:pPr>
              <a:r>
                <a:rPr lang="fr-FR" altLang="fr-FR" sz="1200" dirty="0">
                  <a:solidFill>
                    <a:srgbClr val="3F4A4B"/>
                  </a:solidFill>
                  <a:cs typeface="Arial" charset="0"/>
                </a:rPr>
                <a:t>Dépistage drogue possible (période probatoire)</a:t>
              </a:r>
            </a:p>
            <a:p>
              <a:pPr>
                <a:buFontTx/>
                <a:buChar char="-"/>
                <a:defRPr/>
              </a:pPr>
              <a:r>
                <a:rPr lang="fr-FR" altLang="fr-FR" sz="1200" dirty="0">
                  <a:solidFill>
                    <a:srgbClr val="3F4A4B"/>
                  </a:solidFill>
                  <a:cs typeface="Arial" charset="0"/>
                </a:rPr>
                <a:t>Audiométrie, ophtalmologie, urologie, électrocardiogramme, biométrie, visite expertise médical</a:t>
              </a:r>
            </a:p>
          </p:txBody>
        </p:sp>
        <p:grpSp>
          <p:nvGrpSpPr>
            <p:cNvPr id="15386" name="Groupe 2"/>
            <p:cNvGrpSpPr>
              <a:grpSpLocks/>
            </p:cNvGrpSpPr>
            <p:nvPr/>
          </p:nvGrpSpPr>
          <p:grpSpPr bwMode="auto">
            <a:xfrm>
              <a:off x="-471492" y="3762990"/>
              <a:ext cx="9144603" cy="2829890"/>
              <a:chOff x="-471492" y="3573016"/>
              <a:chExt cx="9144603" cy="2829890"/>
            </a:xfrm>
          </p:grpSpPr>
          <p:sp>
            <p:nvSpPr>
              <p:cNvPr id="15390" name="ZoneTexte 4"/>
              <p:cNvSpPr txBox="1">
                <a:spLocks noChangeArrowheads="1"/>
              </p:cNvSpPr>
              <p:nvPr/>
            </p:nvSpPr>
            <p:spPr bwMode="auto">
              <a:xfrm>
                <a:off x="4699885" y="3573016"/>
                <a:ext cx="3973226" cy="815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fr-FR" altLang="fr-FR" sz="1100">
                    <a:solidFill>
                      <a:srgbClr val="000000"/>
                    </a:solidFill>
                  </a:rPr>
                  <a:t>                       </a:t>
                </a:r>
                <a:r>
                  <a:rPr lang="fr-FR" altLang="fr-FR" sz="1400" b="1">
                    <a:solidFill>
                      <a:srgbClr val="8A7742"/>
                    </a:solidFill>
                  </a:rPr>
                  <a:t>ÉVALUATIONS PSYCHOTECHNIQUES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Char char="-"/>
                </a:pPr>
                <a:r>
                  <a:rPr lang="fr-FR" altLang="fr-FR" sz="1100">
                    <a:solidFill>
                      <a:srgbClr val="3F4A4B"/>
                    </a:solidFill>
                  </a:rPr>
                  <a:t>Test de personnalité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Char char="-"/>
                </a:pPr>
                <a:r>
                  <a:rPr lang="fr-FR" altLang="fr-FR" sz="1100">
                    <a:solidFill>
                      <a:srgbClr val="3F4A4B"/>
                    </a:solidFill>
                  </a:rPr>
                  <a:t>Test cognitifs (raisonnement)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Char char="-"/>
                </a:pPr>
                <a:r>
                  <a:rPr lang="fr-FR" altLang="fr-FR" sz="1100">
                    <a:solidFill>
                      <a:srgbClr val="3F4A4B"/>
                    </a:solidFill>
                  </a:rPr>
                  <a:t>Test de gestion du stress</a:t>
                </a:r>
              </a:p>
            </p:txBody>
          </p:sp>
          <p:sp>
            <p:nvSpPr>
              <p:cNvPr id="15391" name="ZoneTexte 4"/>
              <p:cNvSpPr txBox="1">
                <a:spLocks noChangeArrowheads="1"/>
              </p:cNvSpPr>
              <p:nvPr/>
            </p:nvSpPr>
            <p:spPr bwMode="auto">
              <a:xfrm>
                <a:off x="519173" y="3573016"/>
                <a:ext cx="3973226" cy="984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fr-FR" altLang="fr-FR" sz="1100">
                    <a:solidFill>
                      <a:srgbClr val="000000"/>
                    </a:solidFill>
                  </a:rPr>
                  <a:t>                 </a:t>
                </a:r>
                <a:r>
                  <a:rPr lang="fr-FR" altLang="fr-FR" sz="1400" b="1">
                    <a:solidFill>
                      <a:srgbClr val="8A7742"/>
                    </a:solidFill>
                  </a:rPr>
                  <a:t>ÉVALUATIONS SPORTIVES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Char char="-"/>
                </a:pPr>
                <a:r>
                  <a:rPr lang="fr-FR" altLang="fr-FR" sz="1100">
                    <a:solidFill>
                      <a:srgbClr val="3F4A4B"/>
                    </a:solidFill>
                  </a:rPr>
                  <a:t>Test de luc léger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Char char="-"/>
                </a:pPr>
                <a:r>
                  <a:rPr lang="fr-FR" altLang="fr-FR" sz="1100">
                    <a:solidFill>
                      <a:srgbClr val="3F4A4B"/>
                    </a:solidFill>
                  </a:rPr>
                  <a:t>Parcours de coordination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Char char="-"/>
                </a:pPr>
                <a:r>
                  <a:rPr lang="fr-FR" altLang="fr-FR" sz="1100">
                    <a:solidFill>
                      <a:srgbClr val="3F4A4B"/>
                    </a:solidFill>
                  </a:rPr>
                  <a:t>Test de force musculaire : tractions – tirage poulie haute</a:t>
                </a:r>
              </a:p>
            </p:txBody>
          </p:sp>
          <p:sp>
            <p:nvSpPr>
              <p:cNvPr id="15392" name="ZoneTexte 4"/>
              <p:cNvSpPr txBox="1">
                <a:spLocks noChangeArrowheads="1"/>
              </p:cNvSpPr>
              <p:nvPr/>
            </p:nvSpPr>
            <p:spPr bwMode="auto">
              <a:xfrm>
                <a:off x="-471492" y="5587298"/>
                <a:ext cx="3973226" cy="815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fr-FR" altLang="fr-FR" sz="1100">
                    <a:solidFill>
                      <a:srgbClr val="000000"/>
                    </a:solidFill>
                  </a:rPr>
                  <a:t>                 </a:t>
                </a:r>
                <a:r>
                  <a:rPr lang="fr-FR" altLang="fr-FR" sz="1400" b="1">
                    <a:solidFill>
                      <a:srgbClr val="8A7742"/>
                    </a:solidFill>
                  </a:rPr>
                  <a:t>COMPORTEMENT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Char char="-"/>
                </a:pPr>
                <a:r>
                  <a:rPr lang="fr-FR" altLang="fr-FR" sz="1100">
                    <a:solidFill>
                      <a:srgbClr val="3F4A4B"/>
                    </a:solidFill>
                  </a:rPr>
                  <a:t>Aves l’encadrement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Char char="-"/>
                </a:pPr>
                <a:r>
                  <a:rPr lang="fr-FR" altLang="fr-FR" sz="1100">
                    <a:solidFill>
                      <a:srgbClr val="3F4A4B"/>
                    </a:solidFill>
                  </a:rPr>
                  <a:t>Avec le groupe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Char char="-"/>
                </a:pPr>
                <a:r>
                  <a:rPr lang="fr-FR" altLang="fr-FR" sz="1100">
                    <a:solidFill>
                      <a:srgbClr val="3F4A4B"/>
                    </a:solidFill>
                  </a:rPr>
                  <a:t>Avec l’évaluateur</a:t>
                </a:r>
              </a:p>
            </p:txBody>
          </p:sp>
        </p:grpSp>
        <p:grpSp>
          <p:nvGrpSpPr>
            <p:cNvPr id="15387" name="Groupe 1"/>
            <p:cNvGrpSpPr>
              <a:grpSpLocks/>
            </p:cNvGrpSpPr>
            <p:nvPr/>
          </p:nvGrpSpPr>
          <p:grpSpPr bwMode="auto">
            <a:xfrm>
              <a:off x="5853526" y="5061096"/>
              <a:ext cx="2957707" cy="1455592"/>
              <a:chOff x="4501943" y="5061096"/>
              <a:chExt cx="2957707" cy="1455592"/>
            </a:xfrm>
          </p:grpSpPr>
          <p:sp>
            <p:nvSpPr>
              <p:cNvPr id="33" name="Nuage 32"/>
              <p:cNvSpPr/>
              <p:nvPr/>
            </p:nvSpPr>
            <p:spPr>
              <a:xfrm>
                <a:off x="4501942" y="5061060"/>
                <a:ext cx="2957708" cy="1455626"/>
              </a:xfrm>
              <a:prstGeom prst="cloud">
                <a:avLst/>
              </a:prstGeom>
              <a:solidFill>
                <a:srgbClr val="C1AF7D"/>
              </a:solidFill>
              <a:ln>
                <a:solidFill>
                  <a:srgbClr val="8A774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389" name="ZoneTexte 9"/>
              <p:cNvSpPr txBox="1">
                <a:spLocks noChangeArrowheads="1"/>
              </p:cNvSpPr>
              <p:nvPr/>
            </p:nvSpPr>
            <p:spPr bwMode="auto">
              <a:xfrm>
                <a:off x="4663322" y="5366362"/>
                <a:ext cx="2734412" cy="769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fr-FR" altLang="fr-FR" sz="1100" b="1">
                    <a:solidFill>
                      <a:srgbClr val="F2EA67"/>
                    </a:solidFill>
                  </a:rPr>
                  <a:t>DÉTERMINE VOTRE APTITUDE AU MÉTIER DE SOLDAT</a:t>
                </a:r>
              </a:p>
              <a:p>
                <a:pPr algn="ctr" eaLnBrk="1" hangingPunct="1">
                  <a:spcBef>
                    <a:spcPct val="0"/>
                  </a:spcBef>
                </a:pPr>
                <a:endParaRPr lang="fr-FR" altLang="fr-FR" sz="1100" b="1">
                  <a:solidFill>
                    <a:srgbClr val="F2EA67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</a:pPr>
                <a:r>
                  <a:rPr lang="fr-FR" altLang="fr-FR" sz="1100" b="1">
                    <a:solidFill>
                      <a:srgbClr val="F2EA67"/>
                    </a:solidFill>
                  </a:rPr>
                  <a:t>RÉSULTATS SOUS  DIZAINE DE JOURS</a:t>
                </a:r>
              </a:p>
            </p:txBody>
          </p:sp>
        </p:grpSp>
      </p:grpSp>
      <p:sp>
        <p:nvSpPr>
          <p:cNvPr id="26" name="ZoneTexte 6"/>
          <p:cNvSpPr txBox="1">
            <a:spLocks noChangeArrowheads="1"/>
          </p:cNvSpPr>
          <p:nvPr/>
        </p:nvSpPr>
        <p:spPr bwMode="auto">
          <a:xfrm>
            <a:off x="890588" y="228600"/>
            <a:ext cx="7377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2000" spc="-150" dirty="0">
                <a:solidFill>
                  <a:srgbClr val="716859"/>
                </a:solidFill>
                <a:latin typeface="Arial Black" pitchFamily="34" charset="0"/>
              </a:rPr>
              <a:t>LE PARCOURS D’EVALUATION</a:t>
            </a:r>
            <a:endParaRPr lang="fr-FR" altLang="fr-FR" sz="2000" dirty="0">
              <a:solidFill>
                <a:srgbClr val="F2EA67"/>
              </a:solidFill>
              <a:latin typeface="Arial Black" pitchFamily="34" charset="0"/>
            </a:endParaRPr>
          </a:p>
        </p:txBody>
      </p:sp>
      <p:sp>
        <p:nvSpPr>
          <p:cNvPr id="15366" name="object 15"/>
          <p:cNvSpPr>
            <a:spLocks/>
          </p:cNvSpPr>
          <p:nvPr/>
        </p:nvSpPr>
        <p:spPr bwMode="auto">
          <a:xfrm>
            <a:off x="3235325" y="582613"/>
            <a:ext cx="2616200" cy="92075"/>
          </a:xfrm>
          <a:custGeom>
            <a:avLst/>
            <a:gdLst>
              <a:gd name="T0" fmla="*/ 0 w 2616200"/>
              <a:gd name="T1" fmla="*/ 0 h 90169"/>
              <a:gd name="T2" fmla="*/ 1229626 w 2616200"/>
              <a:gd name="T3" fmla="*/ 0 h 90169"/>
              <a:gd name="T4" fmla="*/ 1309712 w 2616200"/>
              <a:gd name="T5" fmla="*/ 165203 h 90169"/>
              <a:gd name="T6" fmla="*/ 1389799 w 2616200"/>
              <a:gd name="T7" fmla="*/ 0 h 90169"/>
              <a:gd name="T8" fmla="*/ 2615996 w 2616200"/>
              <a:gd name="T9" fmla="*/ 0 h 90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16200" h="90169">
                <a:moveTo>
                  <a:pt x="0" y="0"/>
                </a:moveTo>
                <a:lnTo>
                  <a:pt x="1229626" y="0"/>
                </a:lnTo>
                <a:lnTo>
                  <a:pt x="1309712" y="89725"/>
                </a:lnTo>
                <a:lnTo>
                  <a:pt x="1389799" y="0"/>
                </a:lnTo>
                <a:lnTo>
                  <a:pt x="2615996" y="0"/>
                </a:lnTo>
              </a:path>
            </a:pathLst>
          </a:custGeom>
          <a:noFill/>
          <a:ln w="12700">
            <a:solidFill>
              <a:srgbClr val="6A6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7" name="ZoneTexte 4"/>
          <p:cNvSpPr txBox="1">
            <a:spLocks noChangeArrowheads="1"/>
          </p:cNvSpPr>
          <p:nvPr/>
        </p:nvSpPr>
        <p:spPr bwMode="auto">
          <a:xfrm>
            <a:off x="166688" y="1905000"/>
            <a:ext cx="3186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defRPr/>
            </a:pPr>
            <a:r>
              <a:rPr lang="fr-FR" altLang="fr-FR" sz="1200" dirty="0">
                <a:solidFill>
                  <a:prstClr val="black"/>
                </a:solidFill>
                <a:cs typeface="Arial" charset="0"/>
              </a:rPr>
              <a:t>                 </a:t>
            </a:r>
            <a:r>
              <a:rPr lang="fr-FR" altLang="fr-FR" sz="1200" b="1" dirty="0">
                <a:solidFill>
                  <a:srgbClr val="8A7742"/>
                </a:solidFill>
                <a:cs typeface="Arial" charset="0"/>
              </a:rPr>
              <a:t>ACCUEIL</a:t>
            </a:r>
          </a:p>
          <a:p>
            <a:pPr>
              <a:defRPr/>
            </a:pPr>
            <a:r>
              <a:rPr lang="fr-FR" sz="1200" dirty="0">
                <a:solidFill>
                  <a:srgbClr val="3F4A4B"/>
                </a:solidFill>
              </a:rPr>
              <a:t>- Formalités administratives</a:t>
            </a:r>
          </a:p>
          <a:p>
            <a:pPr>
              <a:defRPr/>
            </a:pPr>
            <a:r>
              <a:rPr lang="fr-FR" sz="1200" dirty="0">
                <a:solidFill>
                  <a:srgbClr val="3F4A4B"/>
                </a:solidFill>
              </a:rPr>
              <a:t>- Information sur les métiers de l’armée de Terre</a:t>
            </a:r>
          </a:p>
          <a:p>
            <a:pPr>
              <a:defRPr/>
            </a:pPr>
            <a:r>
              <a:rPr lang="fr-FR" sz="1200" dirty="0">
                <a:solidFill>
                  <a:srgbClr val="3F4A4B"/>
                </a:solidFill>
              </a:rPr>
              <a:t>- Information sur le parcours d’évaluation</a:t>
            </a:r>
            <a:endParaRPr lang="fr-FR" altLang="fr-FR" sz="1200" dirty="0">
              <a:solidFill>
                <a:srgbClr val="3F4A4B"/>
              </a:solidFill>
              <a:cs typeface="Arial" charset="0"/>
            </a:endParaRPr>
          </a:p>
        </p:txBody>
      </p:sp>
      <p:pic>
        <p:nvPicPr>
          <p:cNvPr id="15368" name="Picture 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58850"/>
            <a:ext cx="1371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10001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275" y="2947988"/>
            <a:ext cx="15335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947988"/>
            <a:ext cx="1685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850" y="5257800"/>
            <a:ext cx="2143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ZoneTexte 4"/>
          <p:cNvSpPr txBox="1">
            <a:spLocks noChangeArrowheads="1"/>
          </p:cNvSpPr>
          <p:nvPr/>
        </p:nvSpPr>
        <p:spPr bwMode="auto">
          <a:xfrm>
            <a:off x="3165475" y="6356350"/>
            <a:ext cx="3082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100">
                <a:solidFill>
                  <a:srgbClr val="000000"/>
                </a:solidFill>
              </a:rPr>
              <a:t>                 </a:t>
            </a:r>
            <a:r>
              <a:rPr lang="fr-FR" altLang="fr-FR" sz="1400" b="1">
                <a:solidFill>
                  <a:srgbClr val="8A7742"/>
                </a:solidFill>
              </a:rPr>
              <a:t>ENTRETIEN DE MOTIVATION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fr-FR" sz="1100">
                <a:solidFill>
                  <a:srgbClr val="3F4A4B"/>
                </a:solidFill>
              </a:rPr>
              <a:t>- Entretien avec un évaluateur</a:t>
            </a:r>
          </a:p>
        </p:txBody>
      </p:sp>
      <p:sp>
        <p:nvSpPr>
          <p:cNvPr id="35" name="Flèche vers le bas 34"/>
          <p:cNvSpPr/>
          <p:nvPr/>
        </p:nvSpPr>
        <p:spPr bwMode="auto">
          <a:xfrm rot="16200000">
            <a:off x="3426618" y="1469232"/>
            <a:ext cx="252413" cy="971550"/>
          </a:xfrm>
          <a:prstGeom prst="downArrow">
            <a:avLst/>
          </a:prstGeom>
          <a:solidFill>
            <a:srgbClr val="8A7742"/>
          </a:solidFill>
          <a:ln>
            <a:solidFill>
              <a:srgbClr val="696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81000" y="1828800"/>
            <a:ext cx="381000" cy="330200"/>
          </a:xfrm>
          <a:prstGeom prst="ellipse">
            <a:avLst/>
          </a:prstGeom>
          <a:solidFill>
            <a:srgbClr val="8A7742"/>
          </a:solidFill>
          <a:ln>
            <a:solidFill>
              <a:srgbClr val="C1A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</a:t>
            </a:r>
          </a:p>
        </p:txBody>
      </p:sp>
      <p:sp>
        <p:nvSpPr>
          <p:cNvPr id="37" name="Ellipse 36"/>
          <p:cNvSpPr/>
          <p:nvPr/>
        </p:nvSpPr>
        <p:spPr>
          <a:xfrm>
            <a:off x="5446713" y="1047750"/>
            <a:ext cx="381000" cy="330200"/>
          </a:xfrm>
          <a:prstGeom prst="ellipse">
            <a:avLst/>
          </a:prstGeom>
          <a:solidFill>
            <a:srgbClr val="8A7742"/>
          </a:solidFill>
          <a:ln>
            <a:solidFill>
              <a:srgbClr val="C1A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2</a:t>
            </a:r>
          </a:p>
        </p:txBody>
      </p:sp>
      <p:sp>
        <p:nvSpPr>
          <p:cNvPr id="38" name="Ellipse 37"/>
          <p:cNvSpPr/>
          <p:nvPr/>
        </p:nvSpPr>
        <p:spPr>
          <a:xfrm>
            <a:off x="1066800" y="4013200"/>
            <a:ext cx="381000" cy="330200"/>
          </a:xfrm>
          <a:prstGeom prst="ellipse">
            <a:avLst/>
          </a:prstGeom>
          <a:solidFill>
            <a:srgbClr val="8A7742"/>
          </a:solidFill>
          <a:ln>
            <a:solidFill>
              <a:srgbClr val="C1A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3</a:t>
            </a:r>
          </a:p>
        </p:txBody>
      </p:sp>
      <p:sp>
        <p:nvSpPr>
          <p:cNvPr id="39" name="Ellipse 38"/>
          <p:cNvSpPr/>
          <p:nvPr/>
        </p:nvSpPr>
        <p:spPr>
          <a:xfrm>
            <a:off x="5410200" y="3962400"/>
            <a:ext cx="381000" cy="330200"/>
          </a:xfrm>
          <a:prstGeom prst="ellipse">
            <a:avLst/>
          </a:prstGeom>
          <a:solidFill>
            <a:srgbClr val="8A7742"/>
          </a:solidFill>
          <a:ln>
            <a:solidFill>
              <a:srgbClr val="C1A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4</a:t>
            </a:r>
          </a:p>
        </p:txBody>
      </p:sp>
      <p:sp>
        <p:nvSpPr>
          <p:cNvPr id="42" name="Ellipse 41"/>
          <p:cNvSpPr/>
          <p:nvPr/>
        </p:nvSpPr>
        <p:spPr>
          <a:xfrm>
            <a:off x="3362325" y="6318250"/>
            <a:ext cx="381000" cy="330200"/>
          </a:xfrm>
          <a:prstGeom prst="ellipse">
            <a:avLst/>
          </a:prstGeom>
          <a:solidFill>
            <a:srgbClr val="8A7742"/>
          </a:solidFill>
          <a:ln>
            <a:solidFill>
              <a:srgbClr val="C1A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5</a:t>
            </a:r>
          </a:p>
        </p:txBody>
      </p:sp>
      <p:sp>
        <p:nvSpPr>
          <p:cNvPr id="43" name="Flèche vers le bas 42"/>
          <p:cNvSpPr/>
          <p:nvPr/>
        </p:nvSpPr>
        <p:spPr bwMode="auto">
          <a:xfrm rot="16200000">
            <a:off x="645318" y="2993232"/>
            <a:ext cx="252413" cy="971550"/>
          </a:xfrm>
          <a:prstGeom prst="downArrow">
            <a:avLst/>
          </a:prstGeom>
          <a:solidFill>
            <a:srgbClr val="8A7742"/>
          </a:solidFill>
          <a:ln>
            <a:solidFill>
              <a:srgbClr val="696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4" name="Flèche vers le bas 43"/>
          <p:cNvSpPr/>
          <p:nvPr/>
        </p:nvSpPr>
        <p:spPr bwMode="auto">
          <a:xfrm rot="16200000">
            <a:off x="4398168" y="2936082"/>
            <a:ext cx="252413" cy="971550"/>
          </a:xfrm>
          <a:prstGeom prst="downArrow">
            <a:avLst/>
          </a:prstGeom>
          <a:solidFill>
            <a:srgbClr val="8A7742"/>
          </a:solidFill>
          <a:ln>
            <a:solidFill>
              <a:srgbClr val="696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5" name="Flèche vers le bas 44"/>
          <p:cNvSpPr/>
          <p:nvPr/>
        </p:nvSpPr>
        <p:spPr bwMode="auto">
          <a:xfrm rot="16200000">
            <a:off x="2817019" y="5103019"/>
            <a:ext cx="252412" cy="971550"/>
          </a:xfrm>
          <a:prstGeom prst="downArrow">
            <a:avLst/>
          </a:prstGeom>
          <a:solidFill>
            <a:srgbClr val="8A7742"/>
          </a:solidFill>
          <a:ln>
            <a:solidFill>
              <a:srgbClr val="696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15383" name="Picture 3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076825"/>
            <a:ext cx="114776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3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1306513"/>
            <a:ext cx="118427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19050" y="0"/>
            <a:ext cx="9163050" cy="6878638"/>
          </a:xfrm>
          <a:custGeom>
            <a:avLst/>
            <a:gdLst>
              <a:gd name="T0" fmla="*/ 0 w 9144000"/>
              <a:gd name="T1" fmla="*/ 7196596 h 6858000"/>
              <a:gd name="T2" fmla="*/ 9453608 w 9144000"/>
              <a:gd name="T3" fmla="*/ 7196596 h 6858000"/>
              <a:gd name="T4" fmla="*/ 9453608 w 9144000"/>
              <a:gd name="T5" fmla="*/ 0 h 6858000"/>
              <a:gd name="T6" fmla="*/ 0 w 9144000"/>
              <a:gd name="T7" fmla="*/ 0 h 6858000"/>
              <a:gd name="T8" fmla="*/ 0 w 9144000"/>
              <a:gd name="T9" fmla="*/ 7196596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A6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8435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444500"/>
            <a:ext cx="91948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object 7"/>
          <p:cNvSpPr txBox="1">
            <a:spLocks noChangeArrowheads="1"/>
          </p:cNvSpPr>
          <p:nvPr/>
        </p:nvSpPr>
        <p:spPr bwMode="auto">
          <a:xfrm>
            <a:off x="4868863" y="2497138"/>
            <a:ext cx="242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31763" indent="-12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400" b="1">
                <a:solidFill>
                  <a:srgbClr val="8A7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site du recrutement  de l’armée de Terre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1093788" y="228600"/>
            <a:ext cx="6948487" cy="654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50" spc="-150" dirty="0">
                <a:ln>
                  <a:solidFill>
                    <a:schemeClr val="bg1"/>
                  </a:solidFill>
                </a:ln>
                <a:solidFill>
                  <a:srgbClr val="8A7742"/>
                </a:solidFill>
                <a:latin typeface="Arial Black" pitchFamily="34" charset="0"/>
              </a:rPr>
              <a:t>LES POINTS DE CONTACT</a:t>
            </a:r>
          </a:p>
        </p:txBody>
      </p:sp>
      <p:sp>
        <p:nvSpPr>
          <p:cNvPr id="18438" name="ZoneTexte 62"/>
          <p:cNvSpPr txBox="1">
            <a:spLocks noChangeArrowheads="1"/>
          </p:cNvSpPr>
          <p:nvPr/>
        </p:nvSpPr>
        <p:spPr bwMode="auto">
          <a:xfrm>
            <a:off x="2282825" y="1130300"/>
            <a:ext cx="29098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8A7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CENTRE </a:t>
            </a:r>
            <a:br>
              <a:rPr lang="fr-FR" altLang="fr-FR" b="1">
                <a:solidFill>
                  <a:srgbClr val="8A7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b="1">
                <a:solidFill>
                  <a:srgbClr val="8A7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RECRUTEMENT </a:t>
            </a:r>
            <a:br>
              <a:rPr lang="fr-FR" altLang="fr-FR" b="1">
                <a:solidFill>
                  <a:srgbClr val="8A7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b="1">
                <a:solidFill>
                  <a:srgbClr val="8A7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(CIRFA)</a:t>
            </a:r>
          </a:p>
        </p:txBody>
      </p:sp>
      <p:sp>
        <p:nvSpPr>
          <p:cNvPr id="18439" name="object 7"/>
          <p:cNvSpPr txBox="1">
            <a:spLocks noChangeArrowheads="1"/>
          </p:cNvSpPr>
          <p:nvPr/>
        </p:nvSpPr>
        <p:spPr bwMode="auto">
          <a:xfrm>
            <a:off x="5554663" y="1190625"/>
            <a:ext cx="29083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31763" indent="-12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400" b="1">
                <a:solidFill>
                  <a:srgbClr val="8A7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rue Saint-Sauveur BP 488 27004</a:t>
            </a:r>
          </a:p>
          <a:p>
            <a:pPr algn="ctr" eaLnBrk="1" hangingPunct="1"/>
            <a:r>
              <a:rPr lang="fr-FR" altLang="fr-FR" sz="1400" b="1">
                <a:solidFill>
                  <a:srgbClr val="8A7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EVREUX Cedex 4</a:t>
            </a:r>
          </a:p>
          <a:p>
            <a:pPr algn="ctr" eaLnBrk="1" hangingPunct="1"/>
            <a:r>
              <a:rPr lang="fr-FR" altLang="fr-FR" sz="1400" b="1">
                <a:solidFill>
                  <a:srgbClr val="8A7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02 32 31 99 50</a:t>
            </a:r>
            <a:endParaRPr lang="fr-FR" altLang="fr-FR" sz="1400" b="1">
              <a:solidFill>
                <a:srgbClr val="8A774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8440" name="object 9"/>
          <p:cNvSpPr txBox="1">
            <a:spLocks noChangeArrowheads="1"/>
          </p:cNvSpPr>
          <p:nvPr/>
        </p:nvSpPr>
        <p:spPr bwMode="auto">
          <a:xfrm>
            <a:off x="9539288" y="2193925"/>
            <a:ext cx="2032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200" b="1">
                <a:solidFill>
                  <a:srgbClr val="EEE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FACEBOOK</a:t>
            </a:r>
            <a:endParaRPr lang="fr-FR" altLang="fr-FR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1" name="ZoneTexte 64"/>
          <p:cNvSpPr txBox="1">
            <a:spLocks noChangeArrowheads="1"/>
          </p:cNvSpPr>
          <p:nvPr/>
        </p:nvSpPr>
        <p:spPr bwMode="auto">
          <a:xfrm>
            <a:off x="9101138" y="2546350"/>
            <a:ext cx="290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200">
                <a:solidFill>
                  <a:srgbClr val="F2EA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 Armée Terre Evreux</a:t>
            </a:r>
          </a:p>
        </p:txBody>
      </p:sp>
      <p:sp>
        <p:nvSpPr>
          <p:cNvPr id="18442" name="AutoShape 17" descr="Résultat de recherche d'images pour &quot;facebook&quot;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18443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000" y="1530350"/>
            <a:ext cx="3206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13" y="2446338"/>
            <a:ext cx="46037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3" descr="D:\utilisateurs\n.omari1\Documents\CIRFA-EVREUX\11_BATIMENT\CIRFA-EVREUX-C2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" y="976313"/>
            <a:ext cx="17462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525" y="4422775"/>
            <a:ext cx="914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575" y="4635500"/>
            <a:ext cx="2390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240213"/>
            <a:ext cx="1952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0" y="4325938"/>
            <a:ext cx="29241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700" y="3238500"/>
            <a:ext cx="4391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3103563"/>
            <a:ext cx="3987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" y="5051425"/>
            <a:ext cx="84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175" y="5060950"/>
            <a:ext cx="2768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0" y="5827713"/>
            <a:ext cx="49561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444500"/>
            <a:ext cx="91948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7610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761038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5027613"/>
            <a:ext cx="57610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53816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428875"/>
            <a:ext cx="46958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7"/>
          <p:cNvSpPr txBox="1">
            <a:spLocks noGrp="1"/>
          </p:cNvSpPr>
          <p:nvPr>
            <p:ph type="title"/>
          </p:nvPr>
        </p:nvSpPr>
        <p:spPr>
          <a:xfrm>
            <a:off x="846138" y="263525"/>
            <a:ext cx="6535737" cy="430213"/>
          </a:xfrm>
          <a:ln>
            <a:solidFill>
              <a:schemeClr val="bg2">
                <a:lumMod val="50000"/>
              </a:schemeClr>
            </a:solidFill>
          </a:ln>
        </p:spPr>
        <p:txBody>
          <a:bodyPr rtlCol="0"/>
          <a:lstStyle/>
          <a:p>
            <a:pPr marL="8547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spc="-125" dirty="0"/>
              <a:t>NOS PERMANENCES</a:t>
            </a:r>
            <a:endParaRPr sz="2800" spc="-60" dirty="0"/>
          </a:p>
        </p:txBody>
      </p:sp>
      <p:pic>
        <p:nvPicPr>
          <p:cNvPr id="20485" name="Imag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1773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013" y="1446213"/>
            <a:ext cx="144938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605338"/>
            <a:ext cx="15081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313238"/>
            <a:ext cx="18986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313" y="5715000"/>
            <a:ext cx="21653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Non commencé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FF04CD0B27448D9BC5FC2D99E145" ma:contentTypeVersion="1" ma:contentTypeDescription="Crée un document." ma:contentTypeScope="" ma:versionID="22fc0b7b93494dc6262925b40f1307d0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623695c9a74057b07874c3757e5a49b0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État" ma:default="Non commencé" ma:internalName="_Status">
      <xsd:simpleType>
        <xsd:union memberTypes="dms:Text">
          <xsd:simpleType>
            <xsd:restriction base="dms:Choice">
              <xsd:enumeration value="Non commencé"/>
              <xsd:enumeration value="Brouillon"/>
              <xsd:enumeration value="Révisé"/>
              <xsd:enumeration value="Planifié"/>
              <xsd:enumeration value="Publié"/>
              <xsd:enumeration value="Final"/>
              <xsd:enumeration value="Date d'expiration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 ma:index="9" ma:displayName="Commentaire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État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B4B692-710B-49F3-A754-0F970D6DEABA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6D3102-85CA-4EE5-BA1E-7D42548E4C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D0751A-490D-4EC0-9B8A-D35C8F63C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18870</TotalTime>
  <Words>241</Words>
  <Application>Microsoft Office PowerPoint</Application>
  <PresentationFormat>Affichage à l'écran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NOS PERMANENCES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DÉCOUVRIR  L’ARMÉE DE TERRE  ET LE MÉTIER DE SOLDAT</dc:title>
  <dc:creator>Stagiairek</dc:creator>
  <cp:lastModifiedBy>Francoise Bony</cp:lastModifiedBy>
  <cp:revision>289</cp:revision>
  <cp:lastPrinted>2019-01-16T09:43:07Z</cp:lastPrinted>
  <dcterms:created xsi:type="dcterms:W3CDTF">2016-01-15T11:15:46Z</dcterms:created>
  <dcterms:modified xsi:type="dcterms:W3CDTF">2020-12-01T07:43:43Z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2016-01-15T00:00:00Z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2016-01-15T00:00:00Z</vt:filetime>
  </property>
</Properties>
</file>